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EEA1-C32F-41A9-8B7E-A460105FE491}" type="datetimeFigureOut">
              <a:rPr lang="en-AU" smtClean="0"/>
              <a:t>28/01/2017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0BF4-228D-431C-B60B-F82421CD17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798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EEA1-C32F-41A9-8B7E-A460105FE491}" type="datetimeFigureOut">
              <a:rPr lang="en-AU" smtClean="0"/>
              <a:t>28/01/2017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0BF4-228D-431C-B60B-F82421CD17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0828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EEA1-C32F-41A9-8B7E-A460105FE491}" type="datetimeFigureOut">
              <a:rPr lang="en-AU" smtClean="0"/>
              <a:t>28/01/2017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0BF4-228D-431C-B60B-F82421CD17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4064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E9A44-2456-4686-8FA3-9D56EBBB9C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51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EEA1-C32F-41A9-8B7E-A460105FE491}" type="datetimeFigureOut">
              <a:rPr lang="en-AU" smtClean="0"/>
              <a:t>28/01/2017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0BF4-228D-431C-B60B-F82421CD17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80056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EEA1-C32F-41A9-8B7E-A460105FE491}" type="datetimeFigureOut">
              <a:rPr lang="en-AU" smtClean="0"/>
              <a:t>28/01/2017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0BF4-228D-431C-B60B-F82421CD17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5809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EEA1-C32F-41A9-8B7E-A460105FE491}" type="datetimeFigureOut">
              <a:rPr lang="en-AU" smtClean="0"/>
              <a:t>28/01/2017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0BF4-228D-431C-B60B-F82421CD17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2484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EEA1-C32F-41A9-8B7E-A460105FE491}" type="datetimeFigureOut">
              <a:rPr lang="en-AU" smtClean="0"/>
              <a:t>28/01/2017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0BF4-228D-431C-B60B-F82421CD17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59587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EEA1-C32F-41A9-8B7E-A460105FE491}" type="datetimeFigureOut">
              <a:rPr lang="en-AU" smtClean="0"/>
              <a:t>28/01/2017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0BF4-228D-431C-B60B-F82421CD17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09469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EEA1-C32F-41A9-8B7E-A460105FE491}" type="datetimeFigureOut">
              <a:rPr lang="en-AU" smtClean="0"/>
              <a:t>28/01/2017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0BF4-228D-431C-B60B-F82421CD17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85352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EEA1-C32F-41A9-8B7E-A460105FE491}" type="datetimeFigureOut">
              <a:rPr lang="en-AU" smtClean="0"/>
              <a:t>28/01/2017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0BF4-228D-431C-B60B-F82421CD17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30786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EEA1-C32F-41A9-8B7E-A460105FE491}" type="datetimeFigureOut">
              <a:rPr lang="en-AU" smtClean="0"/>
              <a:t>28/01/2017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50BF4-228D-431C-B60B-F82421CD17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9742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AEEA1-C32F-41A9-8B7E-A460105FE491}" type="datetimeFigureOut">
              <a:rPr lang="en-AU" smtClean="0"/>
              <a:t>28/01/2017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50BF4-228D-431C-B60B-F82421CD17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79107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04800" y="304801"/>
            <a:ext cx="8730762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</a:defRPr>
            </a:lvl1pPr>
            <a:lvl2pPr marL="669925" indent="-32543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22350" indent="-35083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39850" indent="-315913">
              <a:defRPr sz="2400">
                <a:solidFill>
                  <a:schemeClr val="tx1"/>
                </a:solidFill>
                <a:latin typeface="Arial" charset="0"/>
              </a:defRPr>
            </a:lvl4pPr>
            <a:lvl5pPr marL="1681163" indent="-339725">
              <a:defRPr sz="2400">
                <a:solidFill>
                  <a:schemeClr val="tx1"/>
                </a:solidFill>
                <a:latin typeface="Arial" charset="0"/>
              </a:defRPr>
            </a:lvl5pPr>
            <a:lvl6pPr marL="2138363" indent="-3397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595563" indent="-3397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052763" indent="-3397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509963" indent="-3397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ctr" latinLnBrk="1" hangingPunct="1">
              <a:lnSpc>
                <a:spcPct val="95000"/>
              </a:lnSpc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kumimoji="1" lang="en-US" altLang="zh-TW" sz="2800" b="1">
                <a:solidFill>
                  <a:srgbClr val="0070C0"/>
                </a:solidFill>
                <a:latin typeface="Trebuchet MS" pitchFamily="34" charset="0"/>
                <a:ea typeface="標楷體" pitchFamily="65" charset="-120"/>
              </a:rPr>
              <a:t>What is Needed to Enhance Value </a:t>
            </a:r>
          </a:p>
          <a:p>
            <a:pPr algn="ctr" eaLnBrk="1" fontAlgn="ctr" latinLnBrk="1" hangingPunct="1">
              <a:lnSpc>
                <a:spcPct val="95000"/>
              </a:lnSpc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kumimoji="1" lang="en-US" altLang="zh-TW" sz="2800" b="1">
                <a:solidFill>
                  <a:srgbClr val="0070C0"/>
                </a:solidFill>
                <a:latin typeface="Trebuchet MS" pitchFamily="34" charset="0"/>
                <a:ea typeface="標楷體" pitchFamily="65" charset="-120"/>
              </a:rPr>
              <a:t>from Advanced Technologies</a:t>
            </a:r>
          </a:p>
        </p:txBody>
      </p:sp>
      <p:sp>
        <p:nvSpPr>
          <p:cNvPr id="23555" name="Freeform 3"/>
          <p:cNvSpPr>
            <a:spLocks/>
          </p:cNvSpPr>
          <p:nvPr/>
        </p:nvSpPr>
        <p:spPr bwMode="auto">
          <a:xfrm rot="5082001" flipV="1">
            <a:off x="5077802" y="2790093"/>
            <a:ext cx="793750" cy="592015"/>
          </a:xfrm>
          <a:custGeom>
            <a:avLst/>
            <a:gdLst>
              <a:gd name="T0" fmla="*/ 2147483647 w 2312"/>
              <a:gd name="T1" fmla="*/ 2147483647 h 1304"/>
              <a:gd name="T2" fmla="*/ 2147483647 w 2312"/>
              <a:gd name="T3" fmla="*/ 2147483647 h 1304"/>
              <a:gd name="T4" fmla="*/ 2147483647 w 2312"/>
              <a:gd name="T5" fmla="*/ 2147483647 h 1304"/>
              <a:gd name="T6" fmla="*/ 2147483647 w 2312"/>
              <a:gd name="T7" fmla="*/ 2147483647 h 1304"/>
              <a:gd name="T8" fmla="*/ 2147483647 w 2312"/>
              <a:gd name="T9" fmla="*/ 2147483647 h 1304"/>
              <a:gd name="T10" fmla="*/ 2147483647 w 2312"/>
              <a:gd name="T11" fmla="*/ 0 h 1304"/>
              <a:gd name="T12" fmla="*/ 2147483647 w 2312"/>
              <a:gd name="T13" fmla="*/ 2147483647 h 1304"/>
              <a:gd name="T14" fmla="*/ 2147483647 w 2312"/>
              <a:gd name="T15" fmla="*/ 2147483647 h 1304"/>
              <a:gd name="T16" fmla="*/ 2147483647 w 2312"/>
              <a:gd name="T17" fmla="*/ 2147483647 h 1304"/>
              <a:gd name="T18" fmla="*/ 2147483647 w 2312"/>
              <a:gd name="T19" fmla="*/ 2147483647 h 1304"/>
              <a:gd name="T20" fmla="*/ 2147483647 w 2312"/>
              <a:gd name="T21" fmla="*/ 2147483647 h 1304"/>
              <a:gd name="T22" fmla="*/ 0 w 2312"/>
              <a:gd name="T23" fmla="*/ 2147483647 h 1304"/>
              <a:gd name="T24" fmla="*/ 2147483647 w 2312"/>
              <a:gd name="T25" fmla="*/ 2147483647 h 1304"/>
              <a:gd name="T26" fmla="*/ 2147483647 w 2312"/>
              <a:gd name="T27" fmla="*/ 2147483647 h 1304"/>
              <a:gd name="T28" fmla="*/ 2147483647 w 2312"/>
              <a:gd name="T29" fmla="*/ 2147483647 h 130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312" h="1304">
                <a:moveTo>
                  <a:pt x="359" y="556"/>
                </a:moveTo>
                <a:lnTo>
                  <a:pt x="859" y="652"/>
                </a:lnTo>
                <a:lnTo>
                  <a:pt x="1203" y="636"/>
                </a:lnTo>
                <a:lnTo>
                  <a:pt x="1512" y="579"/>
                </a:lnTo>
                <a:lnTo>
                  <a:pt x="1427" y="250"/>
                </a:lnTo>
                <a:lnTo>
                  <a:pt x="2312" y="0"/>
                </a:lnTo>
                <a:lnTo>
                  <a:pt x="2095" y="1079"/>
                </a:lnTo>
                <a:lnTo>
                  <a:pt x="1978" y="926"/>
                </a:lnTo>
                <a:lnTo>
                  <a:pt x="1470" y="1167"/>
                </a:lnTo>
                <a:lnTo>
                  <a:pt x="1044" y="1289"/>
                </a:lnTo>
                <a:lnTo>
                  <a:pt x="592" y="1304"/>
                </a:lnTo>
                <a:lnTo>
                  <a:pt x="0" y="1199"/>
                </a:lnTo>
                <a:lnTo>
                  <a:pt x="33" y="1031"/>
                </a:lnTo>
                <a:lnTo>
                  <a:pt x="359" y="556"/>
                </a:lnTo>
                <a:close/>
              </a:path>
            </a:pathLst>
          </a:custGeom>
          <a:solidFill>
            <a:srgbClr val="ECFF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23556" name="Freeform 4"/>
          <p:cNvSpPr>
            <a:spLocks/>
          </p:cNvSpPr>
          <p:nvPr/>
        </p:nvSpPr>
        <p:spPr bwMode="auto">
          <a:xfrm rot="5082001" flipV="1">
            <a:off x="5074750" y="2793269"/>
            <a:ext cx="815975" cy="611065"/>
          </a:xfrm>
          <a:custGeom>
            <a:avLst/>
            <a:gdLst>
              <a:gd name="T0" fmla="*/ 2147483647 w 2371"/>
              <a:gd name="T1" fmla="*/ 2147483647 h 1442"/>
              <a:gd name="T2" fmla="*/ 2147483647 w 2371"/>
              <a:gd name="T3" fmla="*/ 2147483647 h 1442"/>
              <a:gd name="T4" fmla="*/ 2147483647 w 2371"/>
              <a:gd name="T5" fmla="*/ 2147483647 h 1442"/>
              <a:gd name="T6" fmla="*/ 2147483647 w 2371"/>
              <a:gd name="T7" fmla="*/ 2147483647 h 1442"/>
              <a:gd name="T8" fmla="*/ 2147483647 w 2371"/>
              <a:gd name="T9" fmla="*/ 2147483647 h 1442"/>
              <a:gd name="T10" fmla="*/ 2147483647 w 2371"/>
              <a:gd name="T11" fmla="*/ 2147483647 h 1442"/>
              <a:gd name="T12" fmla="*/ 2147483647 w 2371"/>
              <a:gd name="T13" fmla="*/ 2147483647 h 1442"/>
              <a:gd name="T14" fmla="*/ 2147483647 w 2371"/>
              <a:gd name="T15" fmla="*/ 2147483647 h 1442"/>
              <a:gd name="T16" fmla="*/ 2147483647 w 2371"/>
              <a:gd name="T17" fmla="*/ 2147483647 h 1442"/>
              <a:gd name="T18" fmla="*/ 2147483647 w 2371"/>
              <a:gd name="T19" fmla="*/ 2147483647 h 1442"/>
              <a:gd name="T20" fmla="*/ 2147483647 w 2371"/>
              <a:gd name="T21" fmla="*/ 2147483647 h 1442"/>
              <a:gd name="T22" fmla="*/ 2147483647 w 2371"/>
              <a:gd name="T23" fmla="*/ 2147483647 h 1442"/>
              <a:gd name="T24" fmla="*/ 2147483647 w 2371"/>
              <a:gd name="T25" fmla="*/ 2147483647 h 1442"/>
              <a:gd name="T26" fmla="*/ 2147483647 w 2371"/>
              <a:gd name="T27" fmla="*/ 2147483647 h 1442"/>
              <a:gd name="T28" fmla="*/ 2147483647 w 2371"/>
              <a:gd name="T29" fmla="*/ 2147483647 h 1442"/>
              <a:gd name="T30" fmla="*/ 2147483647 w 2371"/>
              <a:gd name="T31" fmla="*/ 2147483647 h 1442"/>
              <a:gd name="T32" fmla="*/ 2147483647 w 2371"/>
              <a:gd name="T33" fmla="*/ 2147483647 h 1442"/>
              <a:gd name="T34" fmla="*/ 2147483647 w 2371"/>
              <a:gd name="T35" fmla="*/ 2147483647 h 1442"/>
              <a:gd name="T36" fmla="*/ 2147483647 w 2371"/>
              <a:gd name="T37" fmla="*/ 2147483647 h 1442"/>
              <a:gd name="T38" fmla="*/ 2147483647 w 2371"/>
              <a:gd name="T39" fmla="*/ 2147483647 h 1442"/>
              <a:gd name="T40" fmla="*/ 2147483647 w 2371"/>
              <a:gd name="T41" fmla="*/ 2147483647 h 1442"/>
              <a:gd name="T42" fmla="*/ 2147483647 w 2371"/>
              <a:gd name="T43" fmla="*/ 2147483647 h 1442"/>
              <a:gd name="T44" fmla="*/ 2147483647 w 2371"/>
              <a:gd name="T45" fmla="*/ 0 h 1442"/>
              <a:gd name="T46" fmla="*/ 2147483647 w 2371"/>
              <a:gd name="T47" fmla="*/ 2147483647 h 1442"/>
              <a:gd name="T48" fmla="*/ 2147483647 w 2371"/>
              <a:gd name="T49" fmla="*/ 2147483647 h 1442"/>
              <a:gd name="T50" fmla="*/ 2147483647 w 2371"/>
              <a:gd name="T51" fmla="*/ 2147483647 h 1442"/>
              <a:gd name="T52" fmla="*/ 2147483647 w 2371"/>
              <a:gd name="T53" fmla="*/ 2147483647 h 1442"/>
              <a:gd name="T54" fmla="*/ 2147483647 w 2371"/>
              <a:gd name="T55" fmla="*/ 2147483647 h 1442"/>
              <a:gd name="T56" fmla="*/ 2147483647 w 2371"/>
              <a:gd name="T57" fmla="*/ 2147483647 h 1442"/>
              <a:gd name="T58" fmla="*/ 2147483647 w 2371"/>
              <a:gd name="T59" fmla="*/ 2147483647 h 1442"/>
              <a:gd name="T60" fmla="*/ 2147483647 w 2371"/>
              <a:gd name="T61" fmla="*/ 2147483647 h 1442"/>
              <a:gd name="T62" fmla="*/ 2147483647 w 2371"/>
              <a:gd name="T63" fmla="*/ 2147483647 h 1442"/>
              <a:gd name="T64" fmla="*/ 0 w 2371"/>
              <a:gd name="T65" fmla="*/ 2147483647 h 1442"/>
              <a:gd name="T66" fmla="*/ 2147483647 w 2371"/>
              <a:gd name="T67" fmla="*/ 2147483647 h 1442"/>
              <a:gd name="T68" fmla="*/ 2147483647 w 2371"/>
              <a:gd name="T69" fmla="*/ 2147483647 h 144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371" h="1442">
                <a:moveTo>
                  <a:pt x="34" y="1216"/>
                </a:moveTo>
                <a:lnTo>
                  <a:pt x="418" y="1305"/>
                </a:lnTo>
                <a:lnTo>
                  <a:pt x="759" y="1305"/>
                </a:lnTo>
                <a:lnTo>
                  <a:pt x="1127" y="1248"/>
                </a:lnTo>
                <a:lnTo>
                  <a:pt x="1486" y="1143"/>
                </a:lnTo>
                <a:lnTo>
                  <a:pt x="1779" y="1015"/>
                </a:lnTo>
                <a:lnTo>
                  <a:pt x="1929" y="902"/>
                </a:lnTo>
                <a:lnTo>
                  <a:pt x="2079" y="1055"/>
                </a:lnTo>
                <a:lnTo>
                  <a:pt x="2280" y="98"/>
                </a:lnTo>
                <a:lnTo>
                  <a:pt x="1479" y="339"/>
                </a:lnTo>
                <a:lnTo>
                  <a:pt x="1612" y="621"/>
                </a:lnTo>
                <a:lnTo>
                  <a:pt x="1277" y="726"/>
                </a:lnTo>
                <a:lnTo>
                  <a:pt x="918" y="766"/>
                </a:lnTo>
                <a:lnTo>
                  <a:pt x="626" y="741"/>
                </a:lnTo>
                <a:lnTo>
                  <a:pt x="393" y="669"/>
                </a:lnTo>
                <a:lnTo>
                  <a:pt x="34" y="1112"/>
                </a:lnTo>
                <a:lnTo>
                  <a:pt x="335" y="580"/>
                </a:lnTo>
                <a:lnTo>
                  <a:pt x="576" y="645"/>
                </a:lnTo>
                <a:lnTo>
                  <a:pt x="827" y="685"/>
                </a:lnTo>
                <a:lnTo>
                  <a:pt x="1111" y="685"/>
                </a:lnTo>
                <a:lnTo>
                  <a:pt x="1444" y="636"/>
                </a:lnTo>
                <a:lnTo>
                  <a:pt x="1336" y="290"/>
                </a:lnTo>
                <a:lnTo>
                  <a:pt x="2371" y="0"/>
                </a:lnTo>
                <a:lnTo>
                  <a:pt x="2162" y="1103"/>
                </a:lnTo>
                <a:lnTo>
                  <a:pt x="2071" y="1225"/>
                </a:lnTo>
                <a:lnTo>
                  <a:pt x="1946" y="1039"/>
                </a:lnTo>
                <a:lnTo>
                  <a:pt x="1736" y="1185"/>
                </a:lnTo>
                <a:lnTo>
                  <a:pt x="1344" y="1338"/>
                </a:lnTo>
                <a:lnTo>
                  <a:pt x="1011" y="1418"/>
                </a:lnTo>
                <a:lnTo>
                  <a:pt x="768" y="1442"/>
                </a:lnTo>
                <a:lnTo>
                  <a:pt x="509" y="1426"/>
                </a:lnTo>
                <a:lnTo>
                  <a:pt x="167" y="1361"/>
                </a:lnTo>
                <a:lnTo>
                  <a:pt x="0" y="1289"/>
                </a:lnTo>
                <a:lnTo>
                  <a:pt x="34" y="1216"/>
                </a:lnTo>
                <a:close/>
              </a:path>
            </a:pathLst>
          </a:cu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23557" name="Freeform 5"/>
          <p:cNvSpPr>
            <a:spLocks/>
          </p:cNvSpPr>
          <p:nvPr/>
        </p:nvSpPr>
        <p:spPr bwMode="auto">
          <a:xfrm rot="8567808" flipH="1">
            <a:off x="4325816" y="2798763"/>
            <a:ext cx="504092" cy="919162"/>
          </a:xfrm>
          <a:custGeom>
            <a:avLst/>
            <a:gdLst>
              <a:gd name="T0" fmla="*/ 2147483647 w 1192"/>
              <a:gd name="T1" fmla="*/ 2147483647 h 2166"/>
              <a:gd name="T2" fmla="*/ 2147483647 w 1192"/>
              <a:gd name="T3" fmla="*/ 2147483647 h 2166"/>
              <a:gd name="T4" fmla="*/ 2147483647 w 1192"/>
              <a:gd name="T5" fmla="*/ 2147483647 h 2166"/>
              <a:gd name="T6" fmla="*/ 2147483647 w 1192"/>
              <a:gd name="T7" fmla="*/ 2147483647 h 2166"/>
              <a:gd name="T8" fmla="*/ 2147483647 w 1192"/>
              <a:gd name="T9" fmla="*/ 2147483647 h 2166"/>
              <a:gd name="T10" fmla="*/ 0 w 1192"/>
              <a:gd name="T11" fmla="*/ 2147483647 h 2166"/>
              <a:gd name="T12" fmla="*/ 2147483647 w 1192"/>
              <a:gd name="T13" fmla="*/ 2147483647 h 2166"/>
              <a:gd name="T14" fmla="*/ 2147483647 w 1192"/>
              <a:gd name="T15" fmla="*/ 2147483647 h 2166"/>
              <a:gd name="T16" fmla="*/ 2147483647 w 1192"/>
              <a:gd name="T17" fmla="*/ 2147483647 h 2166"/>
              <a:gd name="T18" fmla="*/ 2147483647 w 1192"/>
              <a:gd name="T19" fmla="*/ 2147483647 h 2166"/>
              <a:gd name="T20" fmla="*/ 2147483647 w 1192"/>
              <a:gd name="T21" fmla="*/ 2147483647 h 2166"/>
              <a:gd name="T22" fmla="*/ 2147483647 w 1192"/>
              <a:gd name="T23" fmla="*/ 2147483647 h 2166"/>
              <a:gd name="T24" fmla="*/ 2147483647 w 1192"/>
              <a:gd name="T25" fmla="*/ 0 h 2166"/>
              <a:gd name="T26" fmla="*/ 2147483647 w 1192"/>
              <a:gd name="T27" fmla="*/ 2147483647 h 2166"/>
              <a:gd name="T28" fmla="*/ 2147483647 w 1192"/>
              <a:gd name="T29" fmla="*/ 2147483647 h 216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92" h="2166">
                <a:moveTo>
                  <a:pt x="566" y="80"/>
                </a:moveTo>
                <a:lnTo>
                  <a:pt x="459" y="258"/>
                </a:lnTo>
                <a:lnTo>
                  <a:pt x="333" y="557"/>
                </a:lnTo>
                <a:lnTo>
                  <a:pt x="267" y="911"/>
                </a:lnTo>
                <a:lnTo>
                  <a:pt x="284" y="1249"/>
                </a:lnTo>
                <a:lnTo>
                  <a:pt x="0" y="1418"/>
                </a:lnTo>
                <a:lnTo>
                  <a:pt x="826" y="2166"/>
                </a:lnTo>
                <a:lnTo>
                  <a:pt x="1102" y="1192"/>
                </a:lnTo>
                <a:lnTo>
                  <a:pt x="826" y="1217"/>
                </a:lnTo>
                <a:lnTo>
                  <a:pt x="859" y="951"/>
                </a:lnTo>
                <a:lnTo>
                  <a:pt x="976" y="702"/>
                </a:lnTo>
                <a:lnTo>
                  <a:pt x="1192" y="379"/>
                </a:lnTo>
                <a:lnTo>
                  <a:pt x="624" y="0"/>
                </a:lnTo>
                <a:lnTo>
                  <a:pt x="566" y="80"/>
                </a:lnTo>
                <a:close/>
              </a:path>
            </a:pathLst>
          </a:custGeom>
          <a:solidFill>
            <a:srgbClr val="FFCD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23558" name="Freeform 6"/>
          <p:cNvSpPr>
            <a:spLocks/>
          </p:cNvSpPr>
          <p:nvPr/>
        </p:nvSpPr>
        <p:spPr bwMode="auto">
          <a:xfrm rot="8567808" flipH="1">
            <a:off x="4280389" y="2774951"/>
            <a:ext cx="524608" cy="981075"/>
          </a:xfrm>
          <a:custGeom>
            <a:avLst/>
            <a:gdLst>
              <a:gd name="T0" fmla="*/ 2147483647 w 1084"/>
              <a:gd name="T1" fmla="*/ 2147483647 h 2313"/>
              <a:gd name="T2" fmla="*/ 2147483647 w 1084"/>
              <a:gd name="T3" fmla="*/ 2147483647 h 2313"/>
              <a:gd name="T4" fmla="*/ 0 w 1084"/>
              <a:gd name="T5" fmla="*/ 2147483647 h 2313"/>
              <a:gd name="T6" fmla="*/ 2147483647 w 1084"/>
              <a:gd name="T7" fmla="*/ 2147483647 h 2313"/>
              <a:gd name="T8" fmla="*/ 2147483647 w 1084"/>
              <a:gd name="T9" fmla="*/ 2147483647 h 2313"/>
              <a:gd name="T10" fmla="*/ 2147483647 w 1084"/>
              <a:gd name="T11" fmla="*/ 2147483647 h 2313"/>
              <a:gd name="T12" fmla="*/ 2147483647 w 1084"/>
              <a:gd name="T13" fmla="*/ 2147483647 h 2313"/>
              <a:gd name="T14" fmla="*/ 2147483647 w 1084"/>
              <a:gd name="T15" fmla="*/ 2147483647 h 2313"/>
              <a:gd name="T16" fmla="*/ 2147483647 w 1084"/>
              <a:gd name="T17" fmla="*/ 0 h 2313"/>
              <a:gd name="T18" fmla="*/ 2147483647 w 1084"/>
              <a:gd name="T19" fmla="*/ 2147483647 h 2313"/>
              <a:gd name="T20" fmla="*/ 2147483647 w 1084"/>
              <a:gd name="T21" fmla="*/ 2147483647 h 2313"/>
              <a:gd name="T22" fmla="*/ 2147483647 w 1084"/>
              <a:gd name="T23" fmla="*/ 2147483647 h 2313"/>
              <a:gd name="T24" fmla="*/ 2147483647 w 1084"/>
              <a:gd name="T25" fmla="*/ 2147483647 h 2313"/>
              <a:gd name="T26" fmla="*/ 2147483647 w 1084"/>
              <a:gd name="T27" fmla="*/ 2147483647 h 2313"/>
              <a:gd name="T28" fmla="*/ 2147483647 w 1084"/>
              <a:gd name="T29" fmla="*/ 2147483647 h 2313"/>
              <a:gd name="T30" fmla="*/ 2147483647 w 1084"/>
              <a:gd name="T31" fmla="*/ 2147483647 h 2313"/>
              <a:gd name="T32" fmla="*/ 2147483647 w 1084"/>
              <a:gd name="T33" fmla="*/ 2147483647 h 2313"/>
              <a:gd name="T34" fmla="*/ 2147483647 w 1084"/>
              <a:gd name="T35" fmla="*/ 2147483647 h 2313"/>
              <a:gd name="T36" fmla="*/ 2147483647 w 1084"/>
              <a:gd name="T37" fmla="*/ 2147483647 h 2313"/>
              <a:gd name="T38" fmla="*/ 2147483647 w 1084"/>
              <a:gd name="T39" fmla="*/ 2147483647 h 2313"/>
              <a:gd name="T40" fmla="*/ 2147483647 w 1084"/>
              <a:gd name="T41" fmla="*/ 2147483647 h 231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084" h="2313">
                <a:moveTo>
                  <a:pt x="792" y="2313"/>
                </a:moveTo>
                <a:lnTo>
                  <a:pt x="16" y="1555"/>
                </a:lnTo>
                <a:lnTo>
                  <a:pt x="0" y="1385"/>
                </a:lnTo>
                <a:lnTo>
                  <a:pt x="257" y="1297"/>
                </a:lnTo>
                <a:lnTo>
                  <a:pt x="225" y="903"/>
                </a:lnTo>
                <a:lnTo>
                  <a:pt x="292" y="572"/>
                </a:lnTo>
                <a:lnTo>
                  <a:pt x="408" y="306"/>
                </a:lnTo>
                <a:lnTo>
                  <a:pt x="592" y="82"/>
                </a:lnTo>
                <a:lnTo>
                  <a:pt x="701" y="0"/>
                </a:lnTo>
                <a:lnTo>
                  <a:pt x="708" y="49"/>
                </a:lnTo>
                <a:lnTo>
                  <a:pt x="551" y="235"/>
                </a:lnTo>
                <a:lnTo>
                  <a:pt x="416" y="549"/>
                </a:lnTo>
                <a:lnTo>
                  <a:pt x="333" y="918"/>
                </a:lnTo>
                <a:lnTo>
                  <a:pt x="316" y="1192"/>
                </a:lnTo>
                <a:lnTo>
                  <a:pt x="316" y="1297"/>
                </a:lnTo>
                <a:lnTo>
                  <a:pt x="49" y="1450"/>
                </a:lnTo>
                <a:lnTo>
                  <a:pt x="809" y="2151"/>
                </a:lnTo>
                <a:lnTo>
                  <a:pt x="1084" y="1289"/>
                </a:lnTo>
                <a:lnTo>
                  <a:pt x="884" y="2191"/>
                </a:lnTo>
                <a:lnTo>
                  <a:pt x="792" y="2313"/>
                </a:lnTo>
                <a:close/>
              </a:path>
            </a:pathLst>
          </a:custGeom>
          <a:solidFill>
            <a:srgbClr val="FFD6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23559" name="Freeform 7"/>
          <p:cNvSpPr>
            <a:spLocks/>
          </p:cNvSpPr>
          <p:nvPr/>
        </p:nvSpPr>
        <p:spPr bwMode="auto">
          <a:xfrm rot="2124853" flipH="1">
            <a:off x="4659923" y="2119314"/>
            <a:ext cx="751743" cy="828675"/>
          </a:xfrm>
          <a:custGeom>
            <a:avLst/>
            <a:gdLst>
              <a:gd name="T0" fmla="*/ 0 w 2371"/>
              <a:gd name="T1" fmla="*/ 2147483647 h 1491"/>
              <a:gd name="T2" fmla="*/ 2147483647 w 2371"/>
              <a:gd name="T3" fmla="*/ 2147483647 h 1491"/>
              <a:gd name="T4" fmla="*/ 2147483647 w 2371"/>
              <a:gd name="T5" fmla="*/ 2147483647 h 1491"/>
              <a:gd name="T6" fmla="*/ 2147483647 w 2371"/>
              <a:gd name="T7" fmla="*/ 0 h 1491"/>
              <a:gd name="T8" fmla="*/ 2147483647 w 2371"/>
              <a:gd name="T9" fmla="*/ 2147483647 h 1491"/>
              <a:gd name="T10" fmla="*/ 2147483647 w 2371"/>
              <a:gd name="T11" fmla="*/ 2147483647 h 1491"/>
              <a:gd name="T12" fmla="*/ 2147483647 w 2371"/>
              <a:gd name="T13" fmla="*/ 2147483647 h 1491"/>
              <a:gd name="T14" fmla="*/ 2147483647 w 2371"/>
              <a:gd name="T15" fmla="*/ 2147483647 h 1491"/>
              <a:gd name="T16" fmla="*/ 2147483647 w 2371"/>
              <a:gd name="T17" fmla="*/ 2147483647 h 1491"/>
              <a:gd name="T18" fmla="*/ 2147483647 w 2371"/>
              <a:gd name="T19" fmla="*/ 2147483647 h 1491"/>
              <a:gd name="T20" fmla="*/ 2147483647 w 2371"/>
              <a:gd name="T21" fmla="*/ 2147483647 h 1491"/>
              <a:gd name="T22" fmla="*/ 2147483647 w 2371"/>
              <a:gd name="T23" fmla="*/ 2147483647 h 1491"/>
              <a:gd name="T24" fmla="*/ 2147483647 w 2371"/>
              <a:gd name="T25" fmla="*/ 2147483647 h 1491"/>
              <a:gd name="T26" fmla="*/ 2147483647 w 2371"/>
              <a:gd name="T27" fmla="*/ 2147483647 h 1491"/>
              <a:gd name="T28" fmla="*/ 2147483647 w 2371"/>
              <a:gd name="T29" fmla="*/ 2147483647 h 1491"/>
              <a:gd name="T30" fmla="*/ 2147483647 w 2371"/>
              <a:gd name="T31" fmla="*/ 2147483647 h 1491"/>
              <a:gd name="T32" fmla="*/ 2147483647 w 2371"/>
              <a:gd name="T33" fmla="*/ 2147483647 h 1491"/>
              <a:gd name="T34" fmla="*/ 0 w 2371"/>
              <a:gd name="T35" fmla="*/ 2147483647 h 1491"/>
              <a:gd name="T36" fmla="*/ 0 w 2371"/>
              <a:gd name="T37" fmla="*/ 2147483647 h 149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371" h="1491">
                <a:moveTo>
                  <a:pt x="0" y="314"/>
                </a:moveTo>
                <a:lnTo>
                  <a:pt x="710" y="73"/>
                </a:lnTo>
                <a:lnTo>
                  <a:pt x="1186" y="16"/>
                </a:lnTo>
                <a:lnTo>
                  <a:pt x="1327" y="0"/>
                </a:lnTo>
                <a:lnTo>
                  <a:pt x="1160" y="274"/>
                </a:lnTo>
                <a:lnTo>
                  <a:pt x="1452" y="314"/>
                </a:lnTo>
                <a:lnTo>
                  <a:pt x="1761" y="403"/>
                </a:lnTo>
                <a:lnTo>
                  <a:pt x="2054" y="628"/>
                </a:lnTo>
                <a:lnTo>
                  <a:pt x="2228" y="919"/>
                </a:lnTo>
                <a:lnTo>
                  <a:pt x="2371" y="1449"/>
                </a:lnTo>
                <a:lnTo>
                  <a:pt x="1603" y="1491"/>
                </a:lnTo>
                <a:lnTo>
                  <a:pt x="1561" y="1176"/>
                </a:lnTo>
                <a:lnTo>
                  <a:pt x="1436" y="919"/>
                </a:lnTo>
                <a:lnTo>
                  <a:pt x="1219" y="718"/>
                </a:lnTo>
                <a:lnTo>
                  <a:pt x="993" y="661"/>
                </a:lnTo>
                <a:lnTo>
                  <a:pt x="877" y="653"/>
                </a:lnTo>
                <a:lnTo>
                  <a:pt x="718" y="862"/>
                </a:lnTo>
                <a:lnTo>
                  <a:pt x="0" y="314"/>
                </a:lnTo>
                <a:close/>
              </a:path>
            </a:pathLst>
          </a:custGeom>
          <a:solidFill>
            <a:srgbClr val="FFFF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23560" name="Freeform 8"/>
          <p:cNvSpPr>
            <a:spLocks/>
          </p:cNvSpPr>
          <p:nvPr/>
        </p:nvSpPr>
        <p:spPr bwMode="auto">
          <a:xfrm rot="2124853" flipH="1">
            <a:off x="4692162" y="2120900"/>
            <a:ext cx="753208" cy="827088"/>
          </a:xfrm>
          <a:custGeom>
            <a:avLst/>
            <a:gdLst>
              <a:gd name="T0" fmla="*/ 2147483647 w 2371"/>
              <a:gd name="T1" fmla="*/ 2147483647 h 1490"/>
              <a:gd name="T2" fmla="*/ 2147483647 w 2371"/>
              <a:gd name="T3" fmla="*/ 2147483647 h 1490"/>
              <a:gd name="T4" fmla="*/ 2147483647 w 2371"/>
              <a:gd name="T5" fmla="*/ 2147483647 h 1490"/>
              <a:gd name="T6" fmla="*/ 2147483647 w 2371"/>
              <a:gd name="T7" fmla="*/ 2147483647 h 1490"/>
              <a:gd name="T8" fmla="*/ 2147483647 w 2371"/>
              <a:gd name="T9" fmla="*/ 2147483647 h 1490"/>
              <a:gd name="T10" fmla="*/ 2147483647 w 2371"/>
              <a:gd name="T11" fmla="*/ 2147483647 h 1490"/>
              <a:gd name="T12" fmla="*/ 2147483647 w 2371"/>
              <a:gd name="T13" fmla="*/ 2147483647 h 1490"/>
              <a:gd name="T14" fmla="*/ 2147483647 w 2371"/>
              <a:gd name="T15" fmla="*/ 2147483647 h 1490"/>
              <a:gd name="T16" fmla="*/ 2147483647 w 2371"/>
              <a:gd name="T17" fmla="*/ 2147483647 h 1490"/>
              <a:gd name="T18" fmla="*/ 2147483647 w 2371"/>
              <a:gd name="T19" fmla="*/ 2147483647 h 1490"/>
              <a:gd name="T20" fmla="*/ 2147483647 w 2371"/>
              <a:gd name="T21" fmla="*/ 2147483647 h 1490"/>
              <a:gd name="T22" fmla="*/ 2147483647 w 2371"/>
              <a:gd name="T23" fmla="*/ 2147483647 h 1490"/>
              <a:gd name="T24" fmla="*/ 2147483647 w 2371"/>
              <a:gd name="T25" fmla="*/ 2147483647 h 1490"/>
              <a:gd name="T26" fmla="*/ 2147483647 w 2371"/>
              <a:gd name="T27" fmla="*/ 2147483647 h 1490"/>
              <a:gd name="T28" fmla="*/ 2147483647 w 2371"/>
              <a:gd name="T29" fmla="*/ 2147483647 h 1490"/>
              <a:gd name="T30" fmla="*/ 2147483647 w 2371"/>
              <a:gd name="T31" fmla="*/ 2147483647 h 1490"/>
              <a:gd name="T32" fmla="*/ 2147483647 w 2371"/>
              <a:gd name="T33" fmla="*/ 2147483647 h 1490"/>
              <a:gd name="T34" fmla="*/ 2147483647 w 2371"/>
              <a:gd name="T35" fmla="*/ 2147483647 h 1490"/>
              <a:gd name="T36" fmla="*/ 2147483647 w 2371"/>
              <a:gd name="T37" fmla="*/ 2147483647 h 1490"/>
              <a:gd name="T38" fmla="*/ 2147483647 w 2371"/>
              <a:gd name="T39" fmla="*/ 2147483647 h 1490"/>
              <a:gd name="T40" fmla="*/ 2147483647 w 2371"/>
              <a:gd name="T41" fmla="*/ 0 h 1490"/>
              <a:gd name="T42" fmla="*/ 2147483647 w 2371"/>
              <a:gd name="T43" fmla="*/ 0 h 1490"/>
              <a:gd name="T44" fmla="*/ 2147483647 w 2371"/>
              <a:gd name="T45" fmla="*/ 2147483647 h 1490"/>
              <a:gd name="T46" fmla="*/ 2147483647 w 2371"/>
              <a:gd name="T47" fmla="*/ 2147483647 h 1490"/>
              <a:gd name="T48" fmla="*/ 0 w 2371"/>
              <a:gd name="T49" fmla="*/ 2147483647 h 1490"/>
              <a:gd name="T50" fmla="*/ 2147483647 w 2371"/>
              <a:gd name="T51" fmla="*/ 2147483647 h 1490"/>
              <a:gd name="T52" fmla="*/ 2147483647 w 2371"/>
              <a:gd name="T53" fmla="*/ 2147483647 h 149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371" h="1490">
                <a:moveTo>
                  <a:pt x="126" y="339"/>
                </a:moveTo>
                <a:lnTo>
                  <a:pt x="409" y="218"/>
                </a:lnTo>
                <a:lnTo>
                  <a:pt x="761" y="105"/>
                </a:lnTo>
                <a:lnTo>
                  <a:pt x="1202" y="40"/>
                </a:lnTo>
                <a:lnTo>
                  <a:pt x="1018" y="323"/>
                </a:lnTo>
                <a:lnTo>
                  <a:pt x="1194" y="323"/>
                </a:lnTo>
                <a:lnTo>
                  <a:pt x="1486" y="363"/>
                </a:lnTo>
                <a:lnTo>
                  <a:pt x="1762" y="467"/>
                </a:lnTo>
                <a:lnTo>
                  <a:pt x="1936" y="604"/>
                </a:lnTo>
                <a:lnTo>
                  <a:pt x="2070" y="781"/>
                </a:lnTo>
                <a:lnTo>
                  <a:pt x="2179" y="983"/>
                </a:lnTo>
                <a:lnTo>
                  <a:pt x="2254" y="1249"/>
                </a:lnTo>
                <a:lnTo>
                  <a:pt x="2371" y="1490"/>
                </a:lnTo>
                <a:lnTo>
                  <a:pt x="2346" y="1200"/>
                </a:lnTo>
                <a:lnTo>
                  <a:pt x="2279" y="943"/>
                </a:lnTo>
                <a:lnTo>
                  <a:pt x="2153" y="677"/>
                </a:lnTo>
                <a:lnTo>
                  <a:pt x="1936" y="467"/>
                </a:lnTo>
                <a:lnTo>
                  <a:pt x="1736" y="371"/>
                </a:lnTo>
                <a:lnTo>
                  <a:pt x="1553" y="323"/>
                </a:lnTo>
                <a:lnTo>
                  <a:pt x="1220" y="274"/>
                </a:lnTo>
                <a:lnTo>
                  <a:pt x="1403" y="0"/>
                </a:lnTo>
                <a:lnTo>
                  <a:pt x="1118" y="0"/>
                </a:lnTo>
                <a:lnTo>
                  <a:pt x="793" y="40"/>
                </a:lnTo>
                <a:lnTo>
                  <a:pt x="452" y="128"/>
                </a:lnTo>
                <a:lnTo>
                  <a:pt x="0" y="323"/>
                </a:lnTo>
                <a:lnTo>
                  <a:pt x="126" y="339"/>
                </a:lnTo>
                <a:close/>
              </a:path>
            </a:pathLst>
          </a:custGeom>
          <a:solidFill>
            <a:srgbClr val="EFE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3974123" y="2627314"/>
            <a:ext cx="2133600" cy="757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zh-TW" sz="1800" b="1" dirty="0">
                <a:solidFill>
                  <a:srgbClr val="0070C0"/>
                </a:solidFill>
                <a:latin typeface="Trebuchet MS" pitchFamily="34" charset="0"/>
                <a:ea typeface="標楷體" pitchFamily="65" charset="-120"/>
              </a:rPr>
              <a:t>Higher </a:t>
            </a:r>
            <a:r>
              <a:rPr kumimoji="1" lang="en-US" altLang="zh-TW" sz="1800" b="1" dirty="0" smtClean="0">
                <a:solidFill>
                  <a:srgbClr val="0070C0"/>
                </a:solidFill>
                <a:latin typeface="Trebuchet MS" pitchFamily="34" charset="0"/>
                <a:ea typeface="標楷體" pitchFamily="65" charset="-120"/>
              </a:rPr>
              <a:t>Added-Value </a:t>
            </a:r>
            <a:r>
              <a:rPr kumimoji="1" lang="en-US" altLang="zh-TW" sz="1800" b="1" dirty="0">
                <a:solidFill>
                  <a:srgbClr val="0070C0"/>
                </a:solidFill>
                <a:latin typeface="Trebuchet MS" pitchFamily="34" charset="0"/>
                <a:ea typeface="標楷體" pitchFamily="65" charset="-120"/>
              </a:rPr>
              <a:t>and Lower Replacement</a:t>
            </a:r>
          </a:p>
        </p:txBody>
      </p:sp>
      <p:sp>
        <p:nvSpPr>
          <p:cNvPr id="23562" name="Oval 10"/>
          <p:cNvSpPr>
            <a:spLocks noChangeArrowheads="1"/>
          </p:cNvSpPr>
          <p:nvPr/>
        </p:nvSpPr>
        <p:spPr bwMode="auto">
          <a:xfrm>
            <a:off x="3840774" y="1184275"/>
            <a:ext cx="2221523" cy="1123950"/>
          </a:xfrm>
          <a:prstGeom prst="ellipse">
            <a:avLst/>
          </a:prstGeom>
          <a:solidFill>
            <a:srgbClr val="E1F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3635620" y="1371600"/>
            <a:ext cx="2592265" cy="96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60000"/>
              </a:lnSpc>
              <a:spcBef>
                <a:spcPct val="50000"/>
              </a:spcBef>
            </a:pPr>
            <a:r>
              <a:rPr kumimoji="1" lang="en-US" altLang="zh-TW" sz="2000" b="1" dirty="0">
                <a:solidFill>
                  <a:srgbClr val="0070C0"/>
                </a:solidFill>
                <a:latin typeface="Trebuchet MS" pitchFamily="34" charset="0"/>
                <a:ea typeface="標楷體" pitchFamily="65" charset="-120"/>
              </a:rPr>
              <a:t>High </a:t>
            </a:r>
            <a:r>
              <a:rPr kumimoji="1" lang="en-US" altLang="zh-TW" sz="2000" b="1" dirty="0" smtClean="0">
                <a:solidFill>
                  <a:srgbClr val="0070C0"/>
                </a:solidFill>
                <a:latin typeface="Trebuchet MS" pitchFamily="34" charset="0"/>
                <a:ea typeface="標楷體" pitchFamily="65" charset="-120"/>
              </a:rPr>
              <a:t>Value-added</a:t>
            </a:r>
            <a:endParaRPr kumimoji="1" lang="en-US" altLang="zh-TW" sz="2000" b="1" dirty="0">
              <a:solidFill>
                <a:srgbClr val="0070C0"/>
              </a:solidFill>
              <a:latin typeface="Trebuchet MS" pitchFamily="34" charset="0"/>
              <a:ea typeface="標楷體" pitchFamily="65" charset="-120"/>
            </a:endParaRPr>
          </a:p>
          <a:p>
            <a:pPr algn="ctr" eaLnBrk="1" hangingPunct="1">
              <a:lnSpc>
                <a:spcPct val="60000"/>
              </a:lnSpc>
              <a:spcBef>
                <a:spcPct val="50000"/>
              </a:spcBef>
            </a:pPr>
            <a:r>
              <a:rPr kumimoji="1" lang="en-US" altLang="zh-TW" sz="2000" b="1" dirty="0">
                <a:solidFill>
                  <a:srgbClr val="0070C0"/>
                </a:solidFill>
                <a:latin typeface="Trebuchet MS" pitchFamily="34" charset="0"/>
                <a:ea typeface="標楷體" pitchFamily="65" charset="-120"/>
              </a:rPr>
              <a:t>Product &amp; Service</a:t>
            </a:r>
          </a:p>
          <a:p>
            <a:pPr algn="ctr" eaLnBrk="1" hangingPunct="1">
              <a:lnSpc>
                <a:spcPct val="60000"/>
              </a:lnSpc>
              <a:spcBef>
                <a:spcPct val="50000"/>
              </a:spcBef>
            </a:pPr>
            <a:r>
              <a:rPr kumimoji="1" lang="en-US" altLang="zh-TW" sz="2000" b="1" dirty="0">
                <a:solidFill>
                  <a:srgbClr val="0070C0"/>
                </a:solidFill>
                <a:latin typeface="Trebuchet MS" pitchFamily="34" charset="0"/>
                <a:ea typeface="標楷體" pitchFamily="65" charset="-120"/>
              </a:rPr>
              <a:t>Centre</a:t>
            </a:r>
          </a:p>
        </p:txBody>
      </p:sp>
      <p:sp>
        <p:nvSpPr>
          <p:cNvPr id="23564" name="AutoShape 12"/>
          <p:cNvSpPr>
            <a:spLocks noChangeArrowheads="1"/>
          </p:cNvSpPr>
          <p:nvPr/>
        </p:nvSpPr>
        <p:spPr bwMode="auto">
          <a:xfrm rot="-5400000">
            <a:off x="3270006" y="168275"/>
            <a:ext cx="3524250" cy="5638800"/>
          </a:xfrm>
          <a:prstGeom prst="moon">
            <a:avLst>
              <a:gd name="adj" fmla="val 29329"/>
            </a:avLst>
          </a:prstGeom>
          <a:solidFill>
            <a:srgbClr val="FFECD9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pic>
        <p:nvPicPr>
          <p:cNvPr id="23565" name="Picture 13" descr="BD14868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935" y="3943351"/>
            <a:ext cx="145073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6" name="Picture 14" descr="BD14868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896" y="3470275"/>
            <a:ext cx="145073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7" name="Picture 15" descr="BD14868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708" y="2830513"/>
            <a:ext cx="143608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6929805" y="3671888"/>
            <a:ext cx="1097573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zh-TW" sz="1400" b="1">
                <a:solidFill>
                  <a:srgbClr val="0070C0"/>
                </a:solidFill>
                <a:ea typeface="標楷體" pitchFamily="65" charset="-120"/>
              </a:rPr>
              <a:t>Marketing</a:t>
            </a:r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7335716" y="3090863"/>
            <a:ext cx="981808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zh-TW" sz="1400" b="1">
                <a:solidFill>
                  <a:srgbClr val="0070C0"/>
                </a:solidFill>
                <a:ea typeface="PMingLiU" pitchFamily="18" charset="-120"/>
              </a:rPr>
              <a:t>Brand</a:t>
            </a:r>
          </a:p>
        </p:txBody>
      </p: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2555631" y="3429000"/>
            <a:ext cx="1223597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kumimoji="1" lang="en-US" altLang="zh-TW" sz="1400" b="1">
                <a:solidFill>
                  <a:srgbClr val="0070C0"/>
                </a:solidFill>
                <a:ea typeface="標楷體" pitchFamily="65" charset="-120"/>
              </a:rPr>
              <a:t>Innovation</a:t>
            </a:r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3348404" y="4221163"/>
            <a:ext cx="936380" cy="2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zh-TW" sz="1400" b="1">
                <a:solidFill>
                  <a:srgbClr val="0070C0"/>
                </a:solidFill>
                <a:ea typeface="標楷體" pitchFamily="65" charset="-120"/>
              </a:rPr>
              <a:t>Design</a:t>
            </a:r>
          </a:p>
        </p:txBody>
      </p:sp>
      <p:pic>
        <p:nvPicPr>
          <p:cNvPr id="23572" name="Picture 20" descr="BD14868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100" y="3160714"/>
            <a:ext cx="145074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3" name="Picture 21" descr="BD14868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596" y="3733800"/>
            <a:ext cx="145073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4" name="Picture 22" descr="BD14868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181" y="4117976"/>
            <a:ext cx="145073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75" name="Text Box 23"/>
          <p:cNvSpPr txBox="1">
            <a:spLocks noChangeArrowheads="1"/>
          </p:cNvSpPr>
          <p:nvPr/>
        </p:nvSpPr>
        <p:spPr bwMode="auto">
          <a:xfrm>
            <a:off x="2939562" y="4014788"/>
            <a:ext cx="769327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kumimoji="1" lang="en-US" altLang="zh-TW" sz="1400" b="1">
                <a:solidFill>
                  <a:srgbClr val="0070C0"/>
                </a:solidFill>
                <a:ea typeface="標楷體" pitchFamily="65" charset="-120"/>
              </a:rPr>
              <a:t>R&amp;D</a:t>
            </a:r>
          </a:p>
        </p:txBody>
      </p:sp>
      <p:sp>
        <p:nvSpPr>
          <p:cNvPr id="23576" name="Oval 24"/>
          <p:cNvSpPr>
            <a:spLocks noChangeArrowheads="1"/>
          </p:cNvSpPr>
          <p:nvPr/>
        </p:nvSpPr>
        <p:spPr bwMode="auto">
          <a:xfrm>
            <a:off x="1814146" y="1631950"/>
            <a:ext cx="2057400" cy="679450"/>
          </a:xfrm>
          <a:prstGeom prst="ellipse">
            <a:avLst/>
          </a:prstGeom>
          <a:solidFill>
            <a:srgbClr val="F5EB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3577" name="Text Box 25"/>
          <p:cNvSpPr txBox="1">
            <a:spLocks noChangeArrowheads="1"/>
          </p:cNvSpPr>
          <p:nvPr/>
        </p:nvSpPr>
        <p:spPr bwMode="auto">
          <a:xfrm>
            <a:off x="1676401" y="1647825"/>
            <a:ext cx="205593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TW" sz="2000" b="1" dirty="0">
                <a:solidFill>
                  <a:srgbClr val="0070C0"/>
                </a:solidFill>
                <a:latin typeface="Trebuchet MS" pitchFamily="34" charset="0"/>
                <a:ea typeface="標楷體" pitchFamily="65" charset="-120"/>
              </a:rPr>
              <a:t>R&amp;D/Innovation Centre</a:t>
            </a:r>
          </a:p>
        </p:txBody>
      </p:sp>
      <p:sp>
        <p:nvSpPr>
          <p:cNvPr id="23578" name="Oval 26"/>
          <p:cNvSpPr>
            <a:spLocks noChangeArrowheads="1"/>
          </p:cNvSpPr>
          <p:nvPr/>
        </p:nvSpPr>
        <p:spPr bwMode="auto">
          <a:xfrm>
            <a:off x="6178062" y="1658939"/>
            <a:ext cx="2370992" cy="649287"/>
          </a:xfrm>
          <a:prstGeom prst="ellipse">
            <a:avLst/>
          </a:prstGeom>
          <a:solidFill>
            <a:srgbClr val="ECFFD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kumimoji="1" lang="en-AU" altLang="en-US">
              <a:solidFill>
                <a:srgbClr val="660066"/>
              </a:solidFill>
              <a:ea typeface="PMingLiU" pitchFamily="18" charset="-120"/>
            </a:endParaRPr>
          </a:p>
        </p:txBody>
      </p:sp>
      <p:pic>
        <p:nvPicPr>
          <p:cNvPr id="23579" name="Picture 27" descr="BD14868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0796" y="4573589"/>
            <a:ext cx="145073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80" name="Picture 28" descr="BD14868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950" y="4581526"/>
            <a:ext cx="145073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81" name="Text Box 29"/>
          <p:cNvSpPr txBox="1">
            <a:spLocks noChangeArrowheads="1"/>
          </p:cNvSpPr>
          <p:nvPr/>
        </p:nvSpPr>
        <p:spPr bwMode="auto">
          <a:xfrm>
            <a:off x="3840774" y="3890963"/>
            <a:ext cx="266700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zh-TW" b="1">
                <a:solidFill>
                  <a:srgbClr val="0070C0"/>
                </a:solidFill>
                <a:latin typeface="Trebuchet MS" pitchFamily="34" charset="0"/>
                <a:ea typeface="標楷體" pitchFamily="65" charset="-120"/>
              </a:rPr>
              <a:t>Value Creation</a:t>
            </a:r>
          </a:p>
        </p:txBody>
      </p:sp>
      <p:pic>
        <p:nvPicPr>
          <p:cNvPr id="23582" name="Picture 30" descr="BD14868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866" y="2528888"/>
            <a:ext cx="145073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83" name="Text Box 31"/>
          <p:cNvSpPr txBox="1">
            <a:spLocks noChangeArrowheads="1"/>
          </p:cNvSpPr>
          <p:nvPr/>
        </p:nvSpPr>
        <p:spPr bwMode="auto">
          <a:xfrm>
            <a:off x="1692520" y="2708275"/>
            <a:ext cx="1655885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kumimoji="1" lang="en-US" altLang="zh-TW" sz="1400" b="1">
                <a:solidFill>
                  <a:srgbClr val="0070C0"/>
                </a:solidFill>
                <a:ea typeface="標楷體" pitchFamily="65" charset="-120"/>
              </a:rPr>
              <a:t>Standardisation</a:t>
            </a:r>
          </a:p>
        </p:txBody>
      </p:sp>
      <p:sp>
        <p:nvSpPr>
          <p:cNvPr id="23584" name="AutoShape 32"/>
          <p:cNvSpPr>
            <a:spLocks noChangeArrowheads="1"/>
          </p:cNvSpPr>
          <p:nvPr/>
        </p:nvSpPr>
        <p:spPr bwMode="auto">
          <a:xfrm>
            <a:off x="1478574" y="1254126"/>
            <a:ext cx="152400" cy="4164013"/>
          </a:xfrm>
          <a:prstGeom prst="upArrow">
            <a:avLst>
              <a:gd name="adj1" fmla="val 50000"/>
              <a:gd name="adj2" fmla="val 683073"/>
            </a:avLst>
          </a:prstGeom>
          <a:gradFill rotWithShape="1">
            <a:gsLst>
              <a:gs pos="0">
                <a:srgbClr val="B9C27A"/>
              </a:gs>
              <a:gs pos="100000">
                <a:srgbClr val="D3DD8B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3585" name="AutoShape 33"/>
          <p:cNvSpPr>
            <a:spLocks noChangeArrowheads="1"/>
          </p:cNvSpPr>
          <p:nvPr/>
        </p:nvSpPr>
        <p:spPr bwMode="auto">
          <a:xfrm>
            <a:off x="1521070" y="5308600"/>
            <a:ext cx="6815504" cy="166688"/>
          </a:xfrm>
          <a:prstGeom prst="rightArrow">
            <a:avLst>
              <a:gd name="adj1" fmla="val 50000"/>
              <a:gd name="adj2" fmla="val 1022274"/>
            </a:avLst>
          </a:prstGeom>
          <a:solidFill>
            <a:srgbClr val="D3DD8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3586" name="Text Box 34"/>
          <p:cNvSpPr txBox="1">
            <a:spLocks noChangeArrowheads="1"/>
          </p:cNvSpPr>
          <p:nvPr/>
        </p:nvSpPr>
        <p:spPr bwMode="auto">
          <a:xfrm>
            <a:off x="304800" y="1268414"/>
            <a:ext cx="1099039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kumimoji="1" lang="en-US" altLang="zh-TW" sz="2000" b="1" dirty="0">
                <a:solidFill>
                  <a:srgbClr val="0070C0"/>
                </a:solidFill>
                <a:latin typeface="Trebuchet MS" pitchFamily="34" charset="0"/>
                <a:ea typeface="標楷體" pitchFamily="65" charset="-120"/>
              </a:rPr>
              <a:t>Added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kumimoji="1" lang="en-US" altLang="zh-TW" sz="2000" b="1" dirty="0">
                <a:solidFill>
                  <a:srgbClr val="0070C0"/>
                </a:solidFill>
                <a:latin typeface="Trebuchet MS" pitchFamily="34" charset="0"/>
                <a:ea typeface="標楷體" pitchFamily="65" charset="-120"/>
              </a:rPr>
              <a:t>Value</a:t>
            </a:r>
            <a:r>
              <a:rPr kumimoji="1" lang="en-US" altLang="zh-TW" sz="1400" b="1" dirty="0">
                <a:solidFill>
                  <a:srgbClr val="800000"/>
                </a:solidFill>
                <a:latin typeface="Trebuchet MS" pitchFamily="34" charset="0"/>
                <a:ea typeface="標楷體" pitchFamily="65" charset="-120"/>
              </a:rPr>
              <a:t>	</a:t>
            </a:r>
          </a:p>
        </p:txBody>
      </p:sp>
      <p:pic>
        <p:nvPicPr>
          <p:cNvPr id="23587" name="Picture 35" descr="BD14868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050" y="5291138"/>
            <a:ext cx="145073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88" name="Picture 36" descr="BD14868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446" y="5291138"/>
            <a:ext cx="145074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89" name="Picture 37" descr="BD14868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854" y="5283201"/>
            <a:ext cx="143608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90" name="Picture 38" descr="BD14868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727" y="5291138"/>
            <a:ext cx="145073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91" name="Picture 39" descr="BD14868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539" y="5291138"/>
            <a:ext cx="143608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92" name="Picture 40" descr="BD14868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066" y="5292726"/>
            <a:ext cx="145073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93" name="Picture 41" descr="BD14868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7166" y="5283201"/>
            <a:ext cx="145073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94" name="Picture 42" descr="BD14868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912" y="5291138"/>
            <a:ext cx="145073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95" name="AutoShape 43"/>
          <p:cNvSpPr>
            <a:spLocks noChangeArrowheads="1"/>
          </p:cNvSpPr>
          <p:nvPr/>
        </p:nvSpPr>
        <p:spPr bwMode="auto">
          <a:xfrm rot="-5400000">
            <a:off x="4868741" y="4293333"/>
            <a:ext cx="438150" cy="36048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1153602624 h 21600"/>
              <a:gd name="T4" fmla="*/ 2147483647 w 21600"/>
              <a:gd name="T5" fmla="*/ 2147483647 h 21600"/>
              <a:gd name="T6" fmla="*/ 2147483647 w 21600"/>
              <a:gd name="T7" fmla="*/ 1153602624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95DDB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23596" name="Picture 44" descr="BD14868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931" y="5292726"/>
            <a:ext cx="145074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97" name="AutoShape 45"/>
          <p:cNvSpPr>
            <a:spLocks noChangeArrowheads="1"/>
          </p:cNvSpPr>
          <p:nvPr/>
        </p:nvSpPr>
        <p:spPr bwMode="auto">
          <a:xfrm>
            <a:off x="2705101" y="5589589"/>
            <a:ext cx="5455627" cy="503237"/>
          </a:xfrm>
          <a:prstGeom prst="flowChartAlternateProcess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D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60000"/>
              </a:lnSpc>
              <a:spcBef>
                <a:spcPct val="30000"/>
              </a:spcBef>
            </a:pPr>
            <a:r>
              <a:rPr kumimoji="1" lang="en-US" altLang="zh-TW" b="1">
                <a:solidFill>
                  <a:srgbClr val="0070C0"/>
                </a:solidFill>
                <a:latin typeface="Trebuchet MS" pitchFamily="34" charset="0"/>
                <a:ea typeface="標楷體" pitchFamily="65" charset="-120"/>
              </a:rPr>
              <a:t>Value-added Chain</a:t>
            </a:r>
          </a:p>
        </p:txBody>
      </p:sp>
      <p:sp>
        <p:nvSpPr>
          <p:cNvPr id="23598" name="Text Box 46"/>
          <p:cNvSpPr txBox="1">
            <a:spLocks noChangeArrowheads="1"/>
          </p:cNvSpPr>
          <p:nvPr/>
        </p:nvSpPr>
        <p:spPr bwMode="auto">
          <a:xfrm>
            <a:off x="6372958" y="1647826"/>
            <a:ext cx="208670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altLang="zh-TW" sz="2000" b="1" dirty="0">
                <a:solidFill>
                  <a:srgbClr val="0070C0"/>
                </a:solidFill>
                <a:latin typeface="Trebuchet MS" pitchFamily="34" charset="0"/>
                <a:ea typeface="標楷體" pitchFamily="65" charset="-120"/>
              </a:rPr>
              <a:t>Global Logistic Centre</a:t>
            </a:r>
          </a:p>
        </p:txBody>
      </p:sp>
      <p:sp>
        <p:nvSpPr>
          <p:cNvPr id="23599" name="Rectangle 47"/>
          <p:cNvSpPr>
            <a:spLocks noChangeArrowheads="1"/>
          </p:cNvSpPr>
          <p:nvPr/>
        </p:nvSpPr>
        <p:spPr bwMode="auto">
          <a:xfrm>
            <a:off x="684335" y="1125539"/>
            <a:ext cx="8064011" cy="508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23600" name="Text Box 48"/>
          <p:cNvSpPr txBox="1">
            <a:spLocks noChangeArrowheads="1"/>
          </p:cNvSpPr>
          <p:nvPr/>
        </p:nvSpPr>
        <p:spPr bwMode="auto">
          <a:xfrm>
            <a:off x="6731977" y="4160839"/>
            <a:ext cx="1204546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kumimoji="1" lang="en-US" altLang="zh-TW" sz="1400" b="1">
                <a:solidFill>
                  <a:srgbClr val="0070C0"/>
                </a:solidFill>
                <a:ea typeface="標楷體" pitchFamily="65" charset="-120"/>
              </a:rPr>
              <a:t>Logistic</a:t>
            </a:r>
          </a:p>
        </p:txBody>
      </p:sp>
      <p:sp>
        <p:nvSpPr>
          <p:cNvPr id="23601" name="Text Box 49"/>
          <p:cNvSpPr txBox="1">
            <a:spLocks noChangeArrowheads="1"/>
          </p:cNvSpPr>
          <p:nvPr/>
        </p:nvSpPr>
        <p:spPr bwMode="auto">
          <a:xfrm>
            <a:off x="5219701" y="4724400"/>
            <a:ext cx="1153258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kumimoji="1" lang="en-US" altLang="zh-TW" sz="1400" b="1">
                <a:solidFill>
                  <a:srgbClr val="0070C0"/>
                </a:solidFill>
                <a:ea typeface="標楷體" pitchFamily="65" charset="-120"/>
              </a:rPr>
              <a:t>Assembly</a:t>
            </a:r>
          </a:p>
        </p:txBody>
      </p:sp>
      <p:sp>
        <p:nvSpPr>
          <p:cNvPr id="23602" name="Text Box 50"/>
          <p:cNvSpPr txBox="1">
            <a:spLocks noChangeArrowheads="1"/>
          </p:cNvSpPr>
          <p:nvPr/>
        </p:nvSpPr>
        <p:spPr bwMode="auto">
          <a:xfrm>
            <a:off x="3996105" y="4797425"/>
            <a:ext cx="1296865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kumimoji="1" lang="en-US" altLang="zh-TW" sz="1400" b="1">
                <a:solidFill>
                  <a:srgbClr val="0070C0"/>
                </a:solidFill>
                <a:ea typeface="標楷體" pitchFamily="65" charset="-120"/>
              </a:rPr>
              <a:t>Manufacture</a:t>
            </a:r>
          </a:p>
        </p:txBody>
      </p:sp>
      <p:sp>
        <p:nvSpPr>
          <p:cNvPr id="163891" name="Text Box 51"/>
          <p:cNvSpPr txBox="1">
            <a:spLocks noChangeArrowheads="1"/>
          </p:cNvSpPr>
          <p:nvPr/>
        </p:nvSpPr>
        <p:spPr bwMode="auto">
          <a:xfrm>
            <a:off x="288682" y="6284913"/>
            <a:ext cx="20849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pitchFamily="34" charset="0"/>
              </a:rPr>
              <a:t>Source: III, Taiwan</a:t>
            </a:r>
          </a:p>
        </p:txBody>
      </p:sp>
    </p:spTree>
    <p:extLst>
      <p:ext uri="{BB962C8B-B14F-4D97-AF65-F5344CB8AC3E}">
        <p14:creationId xmlns:p14="http://schemas.microsoft.com/office/powerpoint/2010/main" val="428366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45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Toshiba</dc:creator>
  <cp:lastModifiedBy>Toshiba</cp:lastModifiedBy>
  <cp:revision>3</cp:revision>
  <dcterms:created xsi:type="dcterms:W3CDTF">2014-05-12T05:27:50Z</dcterms:created>
  <dcterms:modified xsi:type="dcterms:W3CDTF">2017-01-27T20:56:00Z</dcterms:modified>
</cp:coreProperties>
</file>